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4BB4E6"/>
    <a:srgbClr val="000000"/>
    <a:srgbClr val="F9A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C9EE-8BFA-453F-4478-5AA0141DD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9DC3D-DFD1-2C50-D0F1-AC86A4A4F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92C82-496E-53A4-9F61-5D2EE361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A9EA-D287-4589-AE77-50D11FCCDE25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109E7-B02B-FA2E-9A62-B67308AB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AF903-56F0-26B0-2031-52AC9FAC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6851-4EFA-42D1-BC12-9EC996E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46D8-15C0-59A6-50D9-5CA6B0CF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6E67F-666E-9617-1558-13EEEBD0E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B48CE-12E8-6E80-ABEE-42DD23EC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A9EA-D287-4589-AE77-50D11FCCDE25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6F410-09A3-F557-39DF-A496C10E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C5030-C8A3-6E24-BEDC-D3095374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6851-4EFA-42D1-BC12-9EC996E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9A48D8-AD43-DBF2-F681-4C57FD35D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7999F-B2CE-2253-4B59-15613551E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66441-10A6-60F8-F077-683A940B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A9EA-D287-4589-AE77-50D11FCCDE25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2FC28-17B3-3A5F-DDAC-3D094B79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3EB0A-722C-6123-AD19-2A9F13B4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6851-4EFA-42D1-BC12-9EC996E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0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174E-C639-8FB1-3C8E-E7B35AC8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9548D-4686-FA5E-9B19-BABC1EBB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6C4BA-C579-1192-3A51-ABEAC187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A9EA-D287-4589-AE77-50D11FCCDE25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14B00-CD3F-7197-B713-C80C9FD10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FCBB2-384E-8303-978E-613F1187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6851-4EFA-42D1-BC12-9EC996E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5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AEE9A-EDCB-A263-0DD6-BBA34D15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5792F-6D9E-7AD6-6E4D-EE70321A1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EA20-32F0-E9CE-DEA8-03B928A1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A9EA-D287-4589-AE77-50D11FCCDE25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06B8F-9727-DDEF-7C1B-2543F12F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8A528-09DB-3573-63DF-B3651FC6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6851-4EFA-42D1-BC12-9EC996E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5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232-2F67-E1F3-853E-99CCCB18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60258-FACF-0EA2-D405-82A0E3390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07D7A-B2C9-84D1-8748-D70E42DD8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8BBB-C096-E784-D62A-673BC2EF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A9EA-D287-4589-AE77-50D11FCCDE25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CD478-2520-34ED-2235-69FD1140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03A88-9AA3-0151-7A60-67276603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6851-4EFA-42D1-BC12-9EC996E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08A1C-AF08-62FA-4295-4A4B176BA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337C-9F8D-D606-75D4-C0CB682F0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D61DD-DBDC-BCF6-2D66-675125B79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49244-7659-7E79-37D0-855CE52D9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86F69-D0CC-2B5D-721E-5A6299CEF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3E28F-578F-24DA-3E8E-E25C1145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A9EA-D287-4589-AE77-50D11FCCDE25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A771A5-FC8B-BC18-468D-1FE70B0C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494C63-2614-36A2-2FAA-55FA04FA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6851-4EFA-42D1-BC12-9EC996E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8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8C17-A05F-F706-7BA1-96814A28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299C7-8473-1202-2CDF-411DF5A25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A9EA-D287-4589-AE77-50D11FCCDE25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03E35-CDAE-EC3D-6997-DD0A6355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35EAE-4035-E99B-6CD9-75DA3B01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6851-4EFA-42D1-BC12-9EC996E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B79C22-E12C-B843-CB12-BEADE024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A9EA-D287-4589-AE77-50D11FCCDE25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999D3-0D3F-613F-27F8-F6846372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44372-C9E4-1DD0-BE6D-34E70D62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6851-4EFA-42D1-BC12-9EC996E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1B2FA-4EA5-6DFF-66E9-9E14F7545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FEBF1-8AB3-B672-DCE6-CA7DAA00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B7D62-AF0A-34E1-4D53-1C23E597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0A605-2F6C-E6D7-3C0E-739571F66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A9EA-D287-4589-AE77-50D11FCCDE25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ECD47-0B80-9E6E-CCF9-ECB84703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91A30-7846-8A36-BFEF-958723727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6851-4EFA-42D1-BC12-9EC996E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6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61E48-3C43-1441-4D64-04EB3082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4BAB6-D285-F265-36F6-06CC22D2E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E668D-5E7D-3080-AAB7-365E6848E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F899F-A85B-C385-C392-520A6B31C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A9EA-D287-4589-AE77-50D11FCCDE25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699E6-C959-AC44-FBEF-3ED6A38A1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CA100-BA9B-91E6-ADF7-1A362A51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6851-4EFA-42D1-BC12-9EC996E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2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FC19C1-624D-CC57-ED6F-F579EF57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86F35-4A39-7C98-1C3C-144E887AC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DDE8C-D0AF-20FE-45F5-A67D56682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D1A9EA-D287-4589-AE77-50D11FCCDE25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E49C8-9F2D-F933-8A74-B8A3624C8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848EB-8F77-B180-5C8D-0884EFEE8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A6851-4EFA-42D1-BC12-9EC996E1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9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ABD0FD-15BF-F5F4-842A-802AAF6E5CE7}"/>
              </a:ext>
            </a:extLst>
          </p:cNvPr>
          <p:cNvSpPr txBox="1"/>
          <p:nvPr/>
        </p:nvSpPr>
        <p:spPr>
          <a:xfrm>
            <a:off x="373772" y="1056129"/>
            <a:ext cx="49060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FF7900"/>
                </a:solidFill>
                <a:latin typeface="HelveticaNeue" panose="00000400000000000000" pitchFamily="2" charset="0"/>
              </a:rPr>
              <a:t>SuperCoders</a:t>
            </a:r>
            <a:endParaRPr lang="en-US" sz="4500" dirty="0">
              <a:solidFill>
                <a:srgbClr val="FF7900"/>
              </a:solidFill>
              <a:latin typeface="HelveticaNeue" panose="000004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A0E72-0DC0-D148-81F1-1979226BBE47}"/>
              </a:ext>
            </a:extLst>
          </p:cNvPr>
          <p:cNvSpPr txBox="1"/>
          <p:nvPr/>
        </p:nvSpPr>
        <p:spPr>
          <a:xfrm>
            <a:off x="373772" y="1925540"/>
            <a:ext cx="49060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HelveticaNeueLT Pro 55 Roman" panose="020B0804020202020204" pitchFamily="34" charset="0"/>
              </a:rPr>
              <a:t>HACKATHON</a:t>
            </a:r>
          </a:p>
        </p:txBody>
      </p:sp>
      <p:pic>
        <p:nvPicPr>
          <p:cNvPr id="15" name="Picture 14" descr="A computer screen shot with icons and text&#10;&#10;AI-generated content may be incorrect.">
            <a:extLst>
              <a:ext uri="{FF2B5EF4-FFF2-40B4-BE49-F238E27FC236}">
                <a16:creationId xmlns:a16="http://schemas.microsoft.com/office/drawing/2014/main" id="{F0C8E913-AB18-E6FF-4DF7-48B4E004D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r="22125" b="7701"/>
          <a:stretch>
            <a:fillRect/>
          </a:stretch>
        </p:blipFill>
        <p:spPr>
          <a:xfrm>
            <a:off x="5165888" y="95741"/>
            <a:ext cx="6891953" cy="61165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253A3A-4C20-B388-3F69-7E3570F5E2EA}"/>
              </a:ext>
            </a:extLst>
          </p:cNvPr>
          <p:cNvSpPr txBox="1"/>
          <p:nvPr/>
        </p:nvSpPr>
        <p:spPr>
          <a:xfrm>
            <a:off x="373772" y="3211527"/>
            <a:ext cx="490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ASOCIA</a:t>
            </a:r>
            <a:r>
              <a:rPr lang="ro-RO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ȚIA</a:t>
            </a:r>
            <a:r>
              <a:rPr lang="ro-RO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TINERI PENTRU COMUNITATE</a:t>
            </a:r>
            <a:endParaRPr lang="en-US" dirty="0">
              <a:solidFill>
                <a:schemeClr val="bg1"/>
              </a:solidFill>
              <a:latin typeface="HelveticaNeueLT W1G 55 Roman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5B1B87-33CB-0CD2-A86B-15463EB138F7}"/>
              </a:ext>
            </a:extLst>
          </p:cNvPr>
          <p:cNvSpPr txBox="1"/>
          <p:nvPr/>
        </p:nvSpPr>
        <p:spPr>
          <a:xfrm>
            <a:off x="373772" y="3780263"/>
            <a:ext cx="4906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17 DECEMBRIE 2025</a:t>
            </a:r>
            <a:endParaRPr lang="en-US" sz="2000" dirty="0">
              <a:solidFill>
                <a:schemeClr val="bg1"/>
              </a:solidFill>
              <a:latin typeface="HelveticaNeueLT W1G 55 Roman" panose="020B0604020202020204" pitchFamily="34" charset="0"/>
            </a:endParaRPr>
          </a:p>
        </p:txBody>
      </p:sp>
      <p:pic>
        <p:nvPicPr>
          <p:cNvPr id="27" name="Picture 2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ADCC56D-DAAE-8880-1FF6-C858D021B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5" t="41333" r="34300" b="42417"/>
          <a:stretch>
            <a:fillRect/>
          </a:stretch>
        </p:blipFill>
        <p:spPr>
          <a:xfrm>
            <a:off x="146304" y="5614416"/>
            <a:ext cx="3139011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2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075393-9127-2414-64D0-8ECD5C455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67134F4-7C51-F030-8B3B-3E09C2E9C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5" t="41333" r="34300" b="42417"/>
          <a:stretch>
            <a:fillRect/>
          </a:stretch>
        </p:blipFill>
        <p:spPr>
          <a:xfrm>
            <a:off x="146304" y="5614416"/>
            <a:ext cx="3139011" cy="1042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2B5FB9-D535-72B0-6497-4FE27D847BF2}"/>
              </a:ext>
            </a:extLst>
          </p:cNvPr>
          <p:cNvSpPr txBox="1"/>
          <p:nvPr/>
        </p:nvSpPr>
        <p:spPr>
          <a:xfrm>
            <a:off x="-116541" y="83121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dirty="0">
                <a:solidFill>
                  <a:srgbClr val="FF7900"/>
                </a:solidFill>
                <a:latin typeface="HelveticaNeueLT Pro 55 Roman" panose="020B0804020202020204" pitchFamily="34" charset="0"/>
              </a:rPr>
              <a:t>PROBA 1</a:t>
            </a:r>
            <a:endParaRPr lang="en-US" sz="4000" dirty="0">
              <a:solidFill>
                <a:srgbClr val="FF7900"/>
              </a:solidFill>
              <a:latin typeface="HelveticaNeueLT Pro 55 Roman" panose="020B08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B1817F-EBE8-817B-F1FE-5AF98F6BD543}"/>
              </a:ext>
            </a:extLst>
          </p:cNvPr>
          <p:cNvSpPr txBox="1"/>
          <p:nvPr/>
        </p:nvSpPr>
        <p:spPr>
          <a:xfrm>
            <a:off x="3643846" y="2013607"/>
            <a:ext cx="4892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Prima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probă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fost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una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teoretică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constând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într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-un set de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întrebări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bazate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pe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noțiuni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fundamentale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de Arduino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și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Scratch.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Această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etapă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avut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rolul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de 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verifica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nivelul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înțelegere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al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participanților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asupra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conceptelor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bază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, precum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funcționarea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componentelor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electronice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logica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algoritmică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și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principiile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programării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vizuale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Echipele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au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trebuit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să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demonstreze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stăpânesc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terminologia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specifică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și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pot face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legătura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între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teorie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și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aplicațiile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practice.</a:t>
            </a:r>
            <a:r>
              <a:rPr lang="ro-RO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endParaRPr lang="en-US" sz="1600" dirty="0">
              <a:solidFill>
                <a:schemeClr val="bg1"/>
              </a:solidFill>
              <a:latin typeface="HelveticaNeueLT W1G 55 Roman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16B5C1C-807F-B703-219D-B443B899B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455" y="481743"/>
            <a:ext cx="1637741" cy="14048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C08A7CC-72ED-BF91-43AD-BA59C428A6D6}"/>
              </a:ext>
            </a:extLst>
          </p:cNvPr>
          <p:cNvSpPr/>
          <p:nvPr/>
        </p:nvSpPr>
        <p:spPr>
          <a:xfrm>
            <a:off x="991800" y="2918058"/>
            <a:ext cx="745645" cy="745645"/>
          </a:xfrm>
          <a:prstGeom prst="ellipse">
            <a:avLst/>
          </a:prstGeom>
          <a:solidFill>
            <a:srgbClr val="4BB4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DF8450A-8820-82DE-12E4-80A25F21F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0544" y="3954719"/>
            <a:ext cx="2100100" cy="240912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E3E3B8B-580D-DAD9-EBDC-355984FB1990}"/>
              </a:ext>
            </a:extLst>
          </p:cNvPr>
          <p:cNvSpPr/>
          <p:nvPr/>
        </p:nvSpPr>
        <p:spPr>
          <a:xfrm>
            <a:off x="808598" y="4808631"/>
            <a:ext cx="183202" cy="183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7607DA-5BB9-F20B-F1C2-8DF1AC63339F}"/>
              </a:ext>
            </a:extLst>
          </p:cNvPr>
          <p:cNvSpPr/>
          <p:nvPr/>
        </p:nvSpPr>
        <p:spPr>
          <a:xfrm>
            <a:off x="10075136" y="633020"/>
            <a:ext cx="284664" cy="284664"/>
          </a:xfrm>
          <a:prstGeom prst="ellipse">
            <a:avLst/>
          </a:prstGeom>
          <a:solidFill>
            <a:srgbClr val="4BB4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FDD68F0-1B45-EDFD-0B8B-808EF55487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4555" y="1923086"/>
            <a:ext cx="1096871" cy="1192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06E213-1AEF-40D6-81EE-F1D3BA25C7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98" y="4352427"/>
            <a:ext cx="3674185" cy="16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2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36E71-3AF1-6FA8-2A83-9B1B6C485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254A91B8-C234-078B-780E-70F1FAC7B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2580" y="196783"/>
            <a:ext cx="3403037" cy="3241841"/>
          </a:xfrm>
          <a:prstGeom prst="rect">
            <a:avLst/>
          </a:prstGeom>
        </p:spPr>
      </p:pic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1BE6B00-0369-AE5B-B2E9-08DEA3F40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5" t="41333" r="34300" b="42417"/>
          <a:stretch>
            <a:fillRect/>
          </a:stretch>
        </p:blipFill>
        <p:spPr>
          <a:xfrm>
            <a:off x="146304" y="5614416"/>
            <a:ext cx="3139011" cy="1042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35267D-5469-FEE7-6EA1-564C18CFD87D}"/>
              </a:ext>
            </a:extLst>
          </p:cNvPr>
          <p:cNvSpPr txBox="1"/>
          <p:nvPr/>
        </p:nvSpPr>
        <p:spPr>
          <a:xfrm>
            <a:off x="411480" y="329184"/>
            <a:ext cx="4769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>
                <a:solidFill>
                  <a:srgbClr val="FF7900"/>
                </a:solidFill>
                <a:latin typeface="HelveticaNeueLT Pro 55 Roman" panose="020B0804020202020204" pitchFamily="34" charset="0"/>
              </a:rPr>
              <a:t>PROBA 2</a:t>
            </a:r>
            <a:endParaRPr lang="en-US" sz="3200" dirty="0">
              <a:solidFill>
                <a:srgbClr val="FF7900"/>
              </a:solidFill>
              <a:latin typeface="HelveticaNeueLT Pro 55 Roman" panose="020B08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88A201-AA63-7457-DC6E-A8CB137FE9B9}"/>
              </a:ext>
            </a:extLst>
          </p:cNvPr>
          <p:cNvSpPr txBox="1"/>
          <p:nvPr/>
        </p:nvSpPr>
        <p:spPr>
          <a:xfrm>
            <a:off x="374904" y="1216152"/>
            <a:ext cx="4892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Cea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de-a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doua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probă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fost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una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practică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în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care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participanții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au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avut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sarcina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de 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crea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un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joc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în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Scratch.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Această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etapă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a pus accent pe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creativitate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gândire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logică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și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capacitatea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de 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construi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un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algoritm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funcțional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Echipele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au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realizat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jocuri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interactive,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folosind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personaje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animații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și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condiții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logice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demonstrând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astfel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modul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în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care pot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transforma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o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idee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într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-un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produs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digital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complet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. De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asemenea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, 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fost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evaluată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originalitatea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jocului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și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corectitudinea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funcționării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acestuia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.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697140A-3CED-2F7D-FF3F-1938E15FD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2837" y="5426083"/>
            <a:ext cx="1393694" cy="1196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0AAB35-EEFA-44D8-9A8A-EC6737DD3A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5" r="4887"/>
          <a:stretch/>
        </p:blipFill>
        <p:spPr>
          <a:xfrm>
            <a:off x="5232939" y="1216152"/>
            <a:ext cx="3338169" cy="333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7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C0B91-F847-B639-B268-03A9763E9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465DF6D-D433-7140-9CDE-73B56D7AA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5" t="41333" r="34300" b="42417"/>
          <a:stretch>
            <a:fillRect/>
          </a:stretch>
        </p:blipFill>
        <p:spPr>
          <a:xfrm>
            <a:off x="146304" y="5614416"/>
            <a:ext cx="3139011" cy="1042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129C71-1304-D8C2-1E9D-0E5F42ED46D4}"/>
              </a:ext>
            </a:extLst>
          </p:cNvPr>
          <p:cNvSpPr txBox="1"/>
          <p:nvPr/>
        </p:nvSpPr>
        <p:spPr>
          <a:xfrm>
            <a:off x="411480" y="329184"/>
            <a:ext cx="4769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>
                <a:solidFill>
                  <a:srgbClr val="FF7900"/>
                </a:solidFill>
                <a:latin typeface="HelveticaNeueLT Pro 55 Roman" panose="020B0804020202020204" pitchFamily="34" charset="0"/>
              </a:rPr>
              <a:t>PROBA 3</a:t>
            </a:r>
            <a:endParaRPr lang="en-US" sz="3200" dirty="0">
              <a:solidFill>
                <a:srgbClr val="FF7900"/>
              </a:solidFill>
              <a:latin typeface="HelveticaNeueLT Pro 55 Roman" panose="020B08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C083D6-5005-7C1F-FD9E-B1749805FD15}"/>
              </a:ext>
            </a:extLst>
          </p:cNvPr>
          <p:cNvSpPr txBox="1"/>
          <p:nvPr/>
        </p:nvSpPr>
        <p:spPr>
          <a:xfrm>
            <a:off x="374904" y="1216152"/>
            <a:ext cx="4892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Ultima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probă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s-a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bazat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pe Arduino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și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avut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ca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obiectiv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realizarea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unor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circuite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electronice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simple.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Participanții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au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lucrat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cu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plăci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Arduino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și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componente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bază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, precum LED-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uri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rezistențe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și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senzori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, pe care le-au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conectat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și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programat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corespunzător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Această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probă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testat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îndemânarea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tehnică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atenția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la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detalii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și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capacitatea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de a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combina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partea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hardware cu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cea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software.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Prin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această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etapă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echipele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au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demonstrat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că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pot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aplica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practic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cunoștințele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dobândite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și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pot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crea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sisteme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NeueLT W1G 55 Roman" panose="020B0604020202020204" pitchFamily="34" charset="0"/>
              </a:rPr>
              <a:t>funcționale</a:t>
            </a:r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A5932-15AA-1709-3B0E-92EB771A51A0}"/>
              </a:ext>
            </a:extLst>
          </p:cNvPr>
          <p:cNvSpPr txBox="1"/>
          <p:nvPr/>
        </p:nvSpPr>
        <p:spPr>
          <a:xfrm>
            <a:off x="6606460" y="1084899"/>
            <a:ext cx="2584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dirty="0">
                <a:solidFill>
                  <a:srgbClr val="FF7900"/>
                </a:solidFill>
                <a:latin typeface="HelveticaNeueLT Pro 55 Roman" panose="020B0804020202020204" pitchFamily="34" charset="0"/>
              </a:rPr>
              <a:t>			</a:t>
            </a:r>
            <a:endParaRPr lang="en-US" sz="5400" dirty="0">
              <a:solidFill>
                <a:srgbClr val="FF7900"/>
              </a:solidFill>
              <a:latin typeface="HelveticaNeueLT Pro 55 Roman" panose="020B08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78EF9D-74F7-A00D-A0C2-9D2D85345E90}"/>
              </a:ext>
            </a:extLst>
          </p:cNvPr>
          <p:cNvSpPr/>
          <p:nvPr/>
        </p:nvSpPr>
        <p:spPr>
          <a:xfrm>
            <a:off x="6443277" y="4403825"/>
            <a:ext cx="4315756" cy="2253007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F50B56-2E53-4D92-EB6B-8DC5DCD9A47E}"/>
              </a:ext>
            </a:extLst>
          </p:cNvPr>
          <p:cNvSpPr txBox="1"/>
          <p:nvPr/>
        </p:nvSpPr>
        <p:spPr>
          <a:xfrm>
            <a:off x="6749997" y="4677347"/>
            <a:ext cx="370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În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ansamblu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,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cele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trei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 probe au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oferit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 o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evaluare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completă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 a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competențelor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participanților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,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îmbinând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teoria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,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creativitatea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și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aplicarea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practică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,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esențiale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în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domeniul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tehnologiei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și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 al </a:t>
            </a:r>
            <a:r>
              <a:rPr lang="en-US" sz="1600" dirty="0" err="1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programării</a:t>
            </a:r>
            <a:r>
              <a:rPr lang="en-US" sz="1600" dirty="0">
                <a:solidFill>
                  <a:sysClr val="windowText" lastClr="000000"/>
                </a:solidFill>
                <a:latin typeface="HelveticaNeueLT Pro 55 Roman" panose="020B08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86B9D-CBD7-4149-97D8-2774476D8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77" y="329184"/>
            <a:ext cx="1735016" cy="38555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993EBF-C8DC-44D8-A13B-C8876405B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49" y="359356"/>
            <a:ext cx="2168770" cy="385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5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C0B91-F847-B639-B268-03A9763E9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465DF6D-D433-7140-9CDE-73B56D7AA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5" t="41333" r="34300" b="42417"/>
          <a:stretch>
            <a:fillRect/>
          </a:stretch>
        </p:blipFill>
        <p:spPr>
          <a:xfrm>
            <a:off x="146304" y="5614416"/>
            <a:ext cx="3139011" cy="1042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129C71-1304-D8C2-1E9D-0E5F42ED46D4}"/>
              </a:ext>
            </a:extLst>
          </p:cNvPr>
          <p:cNvSpPr txBox="1"/>
          <p:nvPr/>
        </p:nvSpPr>
        <p:spPr>
          <a:xfrm>
            <a:off x="411480" y="329184"/>
            <a:ext cx="1096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dirty="0">
                <a:solidFill>
                  <a:srgbClr val="FF7900"/>
                </a:solidFill>
                <a:latin typeface="HelveticaNeueLT Pro 55 Roman" panose="020B0804020202020204" pitchFamily="34" charset="0"/>
              </a:rPr>
              <a:t>PREMIERE</a:t>
            </a:r>
            <a:endParaRPr lang="en-US" sz="3200" dirty="0">
              <a:solidFill>
                <a:srgbClr val="FF7900"/>
              </a:solidFill>
              <a:latin typeface="HelveticaNeueLT Pro 55 Roman" panose="020B08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A5932-15AA-1709-3B0E-92EB771A51A0}"/>
              </a:ext>
            </a:extLst>
          </p:cNvPr>
          <p:cNvSpPr txBox="1"/>
          <p:nvPr/>
        </p:nvSpPr>
        <p:spPr>
          <a:xfrm>
            <a:off x="6606460" y="1084899"/>
            <a:ext cx="2584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dirty="0">
                <a:solidFill>
                  <a:srgbClr val="FF7900"/>
                </a:solidFill>
                <a:latin typeface="HelveticaNeueLT Pro 55 Roman" panose="020B0804020202020204" pitchFamily="34" charset="0"/>
              </a:rPr>
              <a:t>			</a:t>
            </a:r>
            <a:endParaRPr lang="en-US" sz="5400" dirty="0">
              <a:solidFill>
                <a:srgbClr val="FF7900"/>
              </a:solidFill>
              <a:latin typeface="HelveticaNeueLT Pro 55 Roman" panose="020B08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B86AB-DC32-4C03-AC36-EF33DA4C0E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9" r="2413"/>
          <a:stretch/>
        </p:blipFill>
        <p:spPr>
          <a:xfrm>
            <a:off x="2929091" y="1282470"/>
            <a:ext cx="6333818" cy="3113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6D2D4F-E391-4C31-9BFB-469920392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1" y="5614416"/>
            <a:ext cx="3030070" cy="8773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437A5A-BB34-478E-98B8-547FECEBE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841" y="5053744"/>
            <a:ext cx="1696571" cy="16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7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5E5ABE-ECE3-5E09-ACC6-28621E3DA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E24B3B-B960-A8DE-D6A4-4C89B50DBB60}"/>
              </a:ext>
            </a:extLst>
          </p:cNvPr>
          <p:cNvSpPr txBox="1"/>
          <p:nvPr/>
        </p:nvSpPr>
        <p:spPr>
          <a:xfrm>
            <a:off x="0" y="194694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7900"/>
                </a:solidFill>
                <a:latin typeface="HelveticaNeueLT Pro 55 Roman" panose="020B0804020202020204" pitchFamily="34" charset="0"/>
              </a:rPr>
              <a:t>Mulțumim</a:t>
            </a:r>
            <a:r>
              <a:rPr lang="en-US" sz="4500" dirty="0">
                <a:solidFill>
                  <a:srgbClr val="FF7900"/>
                </a:solidFill>
                <a:latin typeface="HelveticaNeueLT Pro 55 Roman" panose="020B0804020202020204" pitchFamily="34" charset="0"/>
              </a:rPr>
              <a:t>!</a:t>
            </a:r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17E72D0-A5FD-20E6-6CE0-475713299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5" t="41333" r="34300" b="42417"/>
          <a:stretch>
            <a:fillRect/>
          </a:stretch>
        </p:blipFill>
        <p:spPr>
          <a:xfrm>
            <a:off x="4544567" y="747576"/>
            <a:ext cx="3584449" cy="119033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52B4F8D-A0C5-18F7-EA64-072A0D7CFBFD}"/>
              </a:ext>
            </a:extLst>
          </p:cNvPr>
          <p:cNvSpPr/>
          <p:nvPr/>
        </p:nvSpPr>
        <p:spPr>
          <a:xfrm>
            <a:off x="694944" y="593543"/>
            <a:ext cx="292608" cy="292608"/>
          </a:xfrm>
          <a:prstGeom prst="ellipse">
            <a:avLst/>
          </a:prstGeom>
          <a:solidFill>
            <a:srgbClr val="4BB4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C1C17-BCA8-130B-A26B-A8C16C83477B}"/>
              </a:ext>
            </a:extLst>
          </p:cNvPr>
          <p:cNvSpPr/>
          <p:nvPr/>
        </p:nvSpPr>
        <p:spPr>
          <a:xfrm>
            <a:off x="10780454" y="5614415"/>
            <a:ext cx="399609" cy="399609"/>
          </a:xfrm>
          <a:prstGeom prst="ellipse">
            <a:avLst/>
          </a:prstGeom>
          <a:solidFill>
            <a:srgbClr val="F9AB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5EB220-A01F-ECC5-81B4-673E06CE231D}"/>
              </a:ext>
            </a:extLst>
          </p:cNvPr>
          <p:cNvSpPr/>
          <p:nvPr/>
        </p:nvSpPr>
        <p:spPr>
          <a:xfrm>
            <a:off x="10688853" y="1465357"/>
            <a:ext cx="183202" cy="183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6B13CD-1340-1108-60F0-5D5BFFF08664}"/>
              </a:ext>
            </a:extLst>
          </p:cNvPr>
          <p:cNvSpPr/>
          <p:nvPr/>
        </p:nvSpPr>
        <p:spPr>
          <a:xfrm>
            <a:off x="1358925" y="5614415"/>
            <a:ext cx="183202" cy="183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E3DE207-2F29-B26E-7E94-F620F7C96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9821" y="4607880"/>
            <a:ext cx="503616" cy="50361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078E697-EBF4-40A1-ADBB-90DB556DFC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0836" y="5274536"/>
            <a:ext cx="481585" cy="48158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6CCC0D55-4345-5937-58FE-275D01C805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7092" y="3265158"/>
            <a:ext cx="526343" cy="52634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19D2618-3062-299D-7F80-98DE9FC041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99822" y="3937216"/>
            <a:ext cx="503614" cy="5036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530D60F-78F1-0439-75E6-51FAFF21BC69}"/>
              </a:ext>
            </a:extLst>
          </p:cNvPr>
          <p:cNvSpPr txBox="1"/>
          <p:nvPr/>
        </p:nvSpPr>
        <p:spPr>
          <a:xfrm>
            <a:off x="4981150" y="3294715"/>
            <a:ext cx="235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atpcb@yahoo.com</a:t>
            </a:r>
            <a:endParaRPr lang="en-US" dirty="0">
              <a:solidFill>
                <a:schemeClr val="bg1"/>
              </a:solidFill>
              <a:latin typeface="HelveticaNeueLT W1G 55 Roman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C0A036-F0BC-32F2-3ABB-FC477AF278D6}"/>
              </a:ext>
            </a:extLst>
          </p:cNvPr>
          <p:cNvSpPr txBox="1"/>
          <p:nvPr/>
        </p:nvSpPr>
        <p:spPr>
          <a:xfrm>
            <a:off x="4864609" y="3988968"/>
            <a:ext cx="4091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https://asociatiatineripentrucomunitate.ro/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E1BE34-40C8-0A20-8433-7EEEEF102DAF}"/>
              </a:ext>
            </a:extLst>
          </p:cNvPr>
          <p:cNvSpPr txBox="1"/>
          <p:nvPr/>
        </p:nvSpPr>
        <p:spPr>
          <a:xfrm>
            <a:off x="4864609" y="4659633"/>
            <a:ext cx="551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https://www.instagram.com/ong_tineri_pentru_comunitate?igsh=bzRybmhmbnV5eXRp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ED95EA-B628-1545-37F9-36B36AD00794}"/>
              </a:ext>
            </a:extLst>
          </p:cNvPr>
          <p:cNvSpPr txBox="1"/>
          <p:nvPr/>
        </p:nvSpPr>
        <p:spPr>
          <a:xfrm>
            <a:off x="4864608" y="5315273"/>
            <a:ext cx="4745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NeueLT W1G 55 Roman" panose="020B0604020202020204" pitchFamily="34" charset="0"/>
              </a:rPr>
              <a:t>https://www.facebook.com/TineriPentruComunitate</a:t>
            </a:r>
          </a:p>
        </p:txBody>
      </p:sp>
    </p:spTree>
    <p:extLst>
      <p:ext uri="{BB962C8B-B14F-4D97-AF65-F5344CB8AC3E}">
        <p14:creationId xmlns:p14="http://schemas.microsoft.com/office/powerpoint/2010/main" val="2629932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332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HelveticaNeue</vt:lpstr>
      <vt:lpstr>HelveticaNeueLT Pro 55 Roman</vt:lpstr>
      <vt:lpstr>HelveticaNeueLT W1G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Anca Tomescu</dc:creator>
  <cp:lastModifiedBy>User</cp:lastModifiedBy>
  <cp:revision>13</cp:revision>
  <dcterms:created xsi:type="dcterms:W3CDTF">2025-10-07T10:00:56Z</dcterms:created>
  <dcterms:modified xsi:type="dcterms:W3CDTF">2025-12-31T06:53:36Z</dcterms:modified>
</cp:coreProperties>
</file>